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Montserrat"/>
      <p:regular r:id="rId12"/>
      <p:bold r:id="rId13"/>
      <p:italic r:id="rId14"/>
      <p:boldItalic r:id="rId15"/>
    </p:embeddedFont>
    <p:embeddedFont>
      <p:font typeface="Montserrat ExtraBold"/>
      <p:bold r:id="rId16"/>
      <p:boldItalic r:id="rId17"/>
    </p:embeddedFont>
    <p:embeddedFont>
      <p:font typeface="Oswald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Montserrat-bold.fntdata"/><Relationship Id="rId12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ontserrat-boldItalic.fntdata"/><Relationship Id="rId14" Type="http://schemas.openxmlformats.org/officeDocument/2006/relationships/font" Target="fonts/Montserrat-italic.fntdata"/><Relationship Id="rId17" Type="http://schemas.openxmlformats.org/officeDocument/2006/relationships/font" Target="fonts/MontserratExtraBold-boldItalic.fntdata"/><Relationship Id="rId16" Type="http://schemas.openxmlformats.org/officeDocument/2006/relationships/font" Target="fonts/MontserratExtraBold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swald-bold.fntdata"/><Relationship Id="rId6" Type="http://schemas.openxmlformats.org/officeDocument/2006/relationships/slide" Target="slides/slide1.xml"/><Relationship Id="rId18" Type="http://schemas.openxmlformats.org/officeDocument/2006/relationships/font" Target="fonts/Oswald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271d0ec3f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7271d0ec3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7271d0ec3f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7271d0ec3f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7271d0ec3f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7271d0ec3f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271d0ec3f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271d0ec3f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271d0ec3f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271d0ec3f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FEFE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863150" y="1535313"/>
            <a:ext cx="7417800" cy="144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Japanese Animation in a Post Atom Bomb World</a:t>
            </a:r>
            <a:endParaRPr sz="4000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863150" y="3015100"/>
            <a:ext cx="7417800" cy="5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DAVID TODD</a:t>
            </a:r>
            <a:endParaRPr b="1" sz="25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 rotWithShape="1">
          <a:blip r:embed="rId3">
            <a:alphaModFix/>
          </a:blip>
          <a:srcRect b="0" l="0" r="2771" t="0"/>
          <a:stretch/>
        </p:blipFill>
        <p:spPr>
          <a:xfrm>
            <a:off x="349825" y="1013700"/>
            <a:ext cx="8444351" cy="33639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240550" y="275925"/>
            <a:ext cx="44361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POST ATOMIC BOMB JAPAN</a:t>
            </a:r>
            <a:endParaRPr b="1" sz="30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 rotWithShape="1">
          <a:blip r:embed="rId3">
            <a:alphaModFix/>
          </a:blip>
          <a:srcRect b="0" l="0" r="0" t="7381"/>
          <a:stretch/>
        </p:blipFill>
        <p:spPr>
          <a:xfrm>
            <a:off x="2739269" y="1011825"/>
            <a:ext cx="2739317" cy="3477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887" y="1011833"/>
            <a:ext cx="2318280" cy="3477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 rotWithShape="1">
          <a:blip r:embed="rId5">
            <a:alphaModFix/>
          </a:blip>
          <a:srcRect b="0" l="16226" r="13798" t="0"/>
          <a:stretch/>
        </p:blipFill>
        <p:spPr>
          <a:xfrm>
            <a:off x="5576685" y="1011826"/>
            <a:ext cx="3244429" cy="3477422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/>
        </p:nvSpPr>
        <p:spPr>
          <a:xfrm>
            <a:off x="240550" y="275925"/>
            <a:ext cx="42591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JAPANESE ANIMATION</a:t>
            </a:r>
            <a:endParaRPr b="1" sz="30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Google Shape;74;p16"/>
          <p:cNvCxnSpPr/>
          <p:nvPr/>
        </p:nvCxnSpPr>
        <p:spPr>
          <a:xfrm>
            <a:off x="339600" y="983526"/>
            <a:ext cx="0" cy="2723700"/>
          </a:xfrm>
          <a:prstGeom prst="straightConnector1">
            <a:avLst/>
          </a:prstGeom>
          <a:noFill/>
          <a:ln cap="flat" cmpd="sng" w="38100">
            <a:solidFill>
              <a:srgbClr val="99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" name="Google Shape;75;p16"/>
          <p:cNvSpPr txBox="1"/>
          <p:nvPr/>
        </p:nvSpPr>
        <p:spPr>
          <a:xfrm>
            <a:off x="339600" y="926925"/>
            <a:ext cx="1775700" cy="32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Denotative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Explosion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Smoke / clouds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Vast landscape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Bright light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Cities / buildings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950" y="2748838"/>
            <a:ext cx="3561900" cy="2003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9950" y="391088"/>
            <a:ext cx="3561902" cy="200357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 txBox="1"/>
          <p:nvPr/>
        </p:nvSpPr>
        <p:spPr>
          <a:xfrm>
            <a:off x="240550" y="275925"/>
            <a:ext cx="20094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AKIRA</a:t>
            </a:r>
            <a:endParaRPr b="1" sz="36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2249950" y="926925"/>
            <a:ext cx="2362800" cy="32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War / conflict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Mass destruction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Large scale impact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Immense power (nuclear)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Extreme casualties 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7"/>
          <p:cNvCxnSpPr/>
          <p:nvPr/>
        </p:nvCxnSpPr>
        <p:spPr>
          <a:xfrm>
            <a:off x="339600" y="983526"/>
            <a:ext cx="0" cy="2723700"/>
          </a:xfrm>
          <a:prstGeom prst="straightConnector1">
            <a:avLst/>
          </a:prstGeom>
          <a:noFill/>
          <a:ln cap="flat" cmpd="sng" w="38100">
            <a:solidFill>
              <a:srgbClr val="99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5" name="Google Shape;85;p17"/>
          <p:cNvSpPr txBox="1"/>
          <p:nvPr/>
        </p:nvSpPr>
        <p:spPr>
          <a:xfrm>
            <a:off x="339600" y="926925"/>
            <a:ext cx="1945500" cy="18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Denotative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Townsfolk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Young children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Smoke / ash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Burned / destroyed buildings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Patch of grass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219325" y="332625"/>
            <a:ext cx="48393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GRAVE OF THE FIREFLIES</a:t>
            </a:r>
            <a:endParaRPr b="1" sz="30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2249950" y="926925"/>
            <a:ext cx="2547000" cy="29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Innocent bystanders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Indiscriminate of age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Firebombing of villages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Displacement / homelessness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Loss of infrastructure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Sign of what once was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950" y="393488"/>
            <a:ext cx="3561902" cy="2003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 rotWithShape="1">
          <a:blip r:embed="rId4">
            <a:alphaModFix/>
          </a:blip>
          <a:srcRect b="43684" l="0" r="0" t="0"/>
          <a:stretch/>
        </p:blipFill>
        <p:spPr>
          <a:xfrm>
            <a:off x="5229950" y="2746438"/>
            <a:ext cx="3561900" cy="200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18"/>
          <p:cNvCxnSpPr/>
          <p:nvPr/>
        </p:nvCxnSpPr>
        <p:spPr>
          <a:xfrm>
            <a:off x="339600" y="983526"/>
            <a:ext cx="0" cy="2723700"/>
          </a:xfrm>
          <a:prstGeom prst="straightConnector1">
            <a:avLst/>
          </a:prstGeom>
          <a:noFill/>
          <a:ln cap="flat" cmpd="sng" w="38100">
            <a:solidFill>
              <a:srgbClr val="99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5" name="Google Shape;95;p18"/>
          <p:cNvSpPr txBox="1"/>
          <p:nvPr/>
        </p:nvSpPr>
        <p:spPr>
          <a:xfrm>
            <a:off x="339600" y="926925"/>
            <a:ext cx="1945500" cy="30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Denotative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Fiery explosion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Dome shaped cloud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Onlooker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240550" y="106125"/>
            <a:ext cx="28299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990000"/>
                </a:solidFill>
                <a:latin typeface="Oswald"/>
                <a:ea typeface="Oswald"/>
                <a:cs typeface="Oswald"/>
                <a:sym typeface="Oswald"/>
              </a:rPr>
              <a:t>NAUSICAA OF THE VALLEY OF THE WIND</a:t>
            </a:r>
            <a:endParaRPr b="1" sz="2400">
              <a:solidFill>
                <a:srgbClr val="99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2249950" y="926925"/>
            <a:ext cx="2391300" cy="30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EFE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Connotative</a:t>
            </a:r>
            <a:endParaRPr>
              <a:solidFill>
                <a:srgbClr val="EFEFE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Extreme destructive power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Atomic “mushroom cloud”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000"/>
              <a:buFont typeface="Montserrat"/>
              <a:buChar char="●"/>
            </a:pPr>
            <a:r>
              <a:rPr lang="en" sz="1000">
                <a:solidFill>
                  <a:srgbClr val="EFEFEF"/>
                </a:solidFill>
                <a:latin typeface="Montserrat"/>
                <a:ea typeface="Montserrat"/>
                <a:cs typeface="Montserrat"/>
                <a:sym typeface="Montserrat"/>
              </a:rPr>
              <a:t>Helplessness in face of such power</a:t>
            </a:r>
            <a:endParaRPr sz="1000">
              <a:solidFill>
                <a:srgbClr val="EFEFE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950" y="237263"/>
            <a:ext cx="3561901" cy="2003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 rotWithShape="1">
          <a:blip r:embed="rId4">
            <a:alphaModFix/>
          </a:blip>
          <a:srcRect b="41124" l="0" r="0" t="0"/>
          <a:stretch/>
        </p:blipFill>
        <p:spPr>
          <a:xfrm>
            <a:off x="5229950" y="2379837"/>
            <a:ext cx="3561899" cy="2526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